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99" r:id="rId5"/>
    <p:sldId id="376" r:id="rId6"/>
    <p:sldId id="296" r:id="rId7"/>
    <p:sldId id="269" r:id="rId8"/>
    <p:sldId id="373" r:id="rId9"/>
    <p:sldId id="377" r:id="rId10"/>
    <p:sldId id="379" r:id="rId11"/>
    <p:sldId id="380" r:id="rId12"/>
    <p:sldId id="381" r:id="rId13"/>
    <p:sldId id="382" r:id="rId14"/>
    <p:sldId id="384" r:id="rId15"/>
    <p:sldId id="383" r:id="rId16"/>
    <p:sldId id="385" r:id="rId17"/>
    <p:sldId id="350" r:id="rId18"/>
    <p:sldId id="351" r:id="rId19"/>
  </p:sldIdLst>
  <p:sldSz cx="9144000" cy="6858000" type="screen4x3"/>
  <p:notesSz cx="6735763" cy="9866313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6830" autoAdjust="0"/>
  </p:normalViewPr>
  <p:slideViewPr>
    <p:cSldViewPr>
      <p:cViewPr varScale="1">
        <p:scale>
          <a:sx n="89" d="100"/>
          <a:sy n="89" d="100"/>
        </p:scale>
        <p:origin x="1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t>16.03.2022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976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2720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5756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0029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561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33276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98653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7847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3631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10064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18325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7837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78003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9803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950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3"/>
            <a:ext cx="82296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39575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fa.gov.lv/" TargetMode="External"/><Relationship Id="rId5" Type="http://schemas.openxmlformats.org/officeDocument/2006/relationships/hyperlink" Target="mailto:sankcijas@mfa.gov.lv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05302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2973745"/>
            <a:ext cx="8001000" cy="2360255"/>
          </a:xfrm>
        </p:spPr>
        <p:txBody>
          <a:bodyPr>
            <a:noAutofit/>
          </a:bodyPr>
          <a:lstStyle/>
          <a:p>
            <a:r>
              <a:rPr lang="lv-LV" sz="3600" b="1" dirty="0" smtClean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Aktualitātes sankcijās: </a:t>
            </a:r>
          </a:p>
          <a:p>
            <a:r>
              <a:rPr lang="lv-LV" sz="3600" b="1" dirty="0" smtClean="0">
                <a:solidFill>
                  <a:schemeClr val="tx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Krievija un Baltkrievija</a:t>
            </a:r>
            <a:endParaRPr lang="lv-LV" sz="3600" b="1" dirty="0" smtClean="0">
              <a:solidFill>
                <a:schemeClr val="tx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2022. gada </a:t>
            </a:r>
            <a:r>
              <a:rPr lang="lv-LV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17.martā</a:t>
            </a:r>
            <a:endParaRPr lang="lv-LV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3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ES sankcijas pret </a:t>
            </a:r>
            <a:r>
              <a:rPr lang="lv-LV" sz="3200" b="1" dirty="0" smtClean="0">
                <a:latin typeface="Georgia" panose="02040502050405020303" pitchFamily="18" charset="0"/>
              </a:rPr>
              <a:t>Krieviju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2022.gada 28.februārī 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sankcijas pret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Transakcijām ar Krievijas Centrālo banku;</a:t>
            </a:r>
          </a:p>
          <a:p>
            <a:pPr lvl="1"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Krievijas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aviokompānijām </a:t>
            </a: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liegums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lidmašīnām ielidot ES gaisa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telpā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fiziskāmpersonām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vienu juridisku personu.</a:t>
            </a:r>
          </a:p>
          <a:p>
            <a:pPr lvl="1" algn="just"/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39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ES sankcijas pret </a:t>
            </a:r>
            <a:r>
              <a:rPr lang="lv-LV" sz="3200" b="1" dirty="0" smtClean="0">
                <a:latin typeface="Georgia" panose="02040502050405020303" pitchFamily="18" charset="0"/>
              </a:rPr>
              <a:t>Krieviju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2022.gada 2.martā sankcijas pret:</a:t>
            </a:r>
          </a:p>
          <a:p>
            <a:pPr lvl="1" algn="just"/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Otkritie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Novikombank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Promsvyazbank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Rossiya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Sovcombank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Vnesheconombank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(VEB), VTB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(atslēgšana no SWIFT);</a:t>
            </a:r>
          </a:p>
          <a:p>
            <a:pPr lvl="1" algn="just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Sadarbība ar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Russian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Eiro banknošu piegādi jebkurai personai Krievijā;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 un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Sputnik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translēšanas aizliegums;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Baltkrievijas militārpersonām.</a:t>
            </a:r>
          </a:p>
          <a:p>
            <a:pPr lvl="1" algn="just"/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2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ES sankcijas pret </a:t>
            </a:r>
            <a:r>
              <a:rPr lang="lv-LV" sz="3200" b="1" dirty="0" smtClean="0">
                <a:latin typeface="Georgia" panose="02040502050405020303" pitchFamily="18" charset="0"/>
              </a:rPr>
              <a:t>Krieviju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2022.gada 9.martā sankcijas pret: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jūras navigācijas preces un tehnoloģijas;</a:t>
            </a:r>
          </a:p>
          <a:p>
            <a:pPr lvl="1" algn="just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“pārvedamu vērtspapīru” jēdziens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iekļauj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kriptovalūtas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160 fiziskām personām, t.sk., 146 Krievijas Padomes locekļiem.</a:t>
            </a:r>
          </a:p>
          <a:p>
            <a:pPr algn="just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709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ES sankcijas pret </a:t>
            </a:r>
            <a:r>
              <a:rPr lang="lv-LV" sz="3200" b="1" dirty="0" smtClean="0">
                <a:latin typeface="Georgia" panose="02040502050405020303" pitchFamily="18" charset="0"/>
              </a:rPr>
              <a:t>Krieviju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2022.gada 15.martā sankcijas pret: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fiziskām personām un 9 juridiskām personām;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Naftas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dabasgāzes ieguves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tehnoloģijām;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Dzelzs un tērauda izstrādājumu imports;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Eksportēt plašu klāstu luksusa preces;</a:t>
            </a:r>
          </a:p>
          <a:p>
            <a:pPr lvl="1" algn="just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iesaistīties jebkādos darījumos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 noteiktām valsts īpašumā esošam uzņēmumiem;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Kredītreitinga pakalpojumu sniegšanu.</a:t>
            </a:r>
          </a:p>
          <a:p>
            <a:pPr algn="just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221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4952992"/>
          </a:xfrm>
        </p:spPr>
        <p:txBody>
          <a:bodyPr>
            <a:normAutofit/>
          </a:bodyPr>
          <a:lstStyle/>
          <a:p>
            <a:pPr marL="469786" lvl="1" indent="0" algn="just">
              <a:buNone/>
            </a:pPr>
            <a:endParaRPr lang="lv-LV" altLang="lv-LV" sz="2000" b="1" dirty="0" smtClean="0">
              <a:latin typeface="Georgia" panose="02040502050405020303" pitchFamily="18" charset="0"/>
              <a:ea typeface="ヒラギノ角ゴ Pro W3" pitchFamily="125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32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Šis </a:t>
            </a:r>
            <a:r>
              <a:rPr lang="lv-LV" sz="3200" dirty="0">
                <a:latin typeface="Georgia" panose="02040502050405020303" pitchFamily="18" charset="0"/>
                <a:cs typeface="Times New Roman" panose="02020603050405020304" pitchFamily="18" charset="0"/>
              </a:rPr>
              <a:t>ir informatīvs materiāls. </a:t>
            </a:r>
            <a:endParaRPr lang="lv-LV" sz="3200" dirty="0" smtClean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lv-LV" sz="32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Tajā </a:t>
            </a:r>
            <a:r>
              <a:rPr lang="lv-LV" sz="3200" dirty="0">
                <a:latin typeface="Georgia" panose="02040502050405020303" pitchFamily="18" charset="0"/>
                <a:cs typeface="Times New Roman" panose="02020603050405020304" pitchFamily="18" charset="0"/>
              </a:rPr>
              <a:t>ietvertā informācija nav juridiski saistoša un nevar tikt uzskatīta par juridisku konsultāciju, uzziņu vai viedokli konkrētas situācijas risināšanai.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51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371600" y="6096000"/>
            <a:ext cx="6400800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3225"/>
            <a:ext cx="7772400" cy="838200"/>
          </a:xfrm>
        </p:spPr>
        <p:txBody>
          <a:bodyPr>
            <a:normAutofit/>
          </a:bodyPr>
          <a:lstStyle/>
          <a:p>
            <a:r>
              <a:rPr lang="lv-LV" sz="32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Paldies par uzmanību!</a:t>
            </a:r>
            <a:endParaRPr lang="lv-LV" sz="32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838377" y="4483391"/>
            <a:ext cx="3467245" cy="1642728"/>
          </a:xfrm>
          <a:prstGeom prst="rect">
            <a:avLst/>
          </a:prstGeom>
        </p:spPr>
        <p:txBody>
          <a:bodyPr vert="horz" lIns="93957" tIns="46979" rIns="93957" bIns="46979" rtlCol="0">
            <a:noAutofit/>
          </a:bodyPr>
          <a:lstStyle>
            <a:lvl1pPr marL="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69788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3957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0936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79152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48940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18729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8851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758305" indent="0" algn="ctr" defTabSz="93957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  <a:t>Ārlietu ministrijas Sankciju nodaļa</a:t>
            </a:r>
          </a:p>
          <a:p>
            <a:pPr marL="0" marR="0" lvl="0" indent="0" algn="ctr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  <a:t>e-pasts: </a:t>
            </a:r>
            <a:r>
              <a:rPr kumimoji="0" lang="lv-LV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  <a:hlinkClick r:id="rId5"/>
              </a:rPr>
              <a:t>sankcijas@mfa.gov.lv</a:t>
            </a:r>
            <a:endParaRPr kumimoji="0" lang="lv-LV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395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lv-LV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lv-LV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  <a:hlinkClick r:id="rId6"/>
              </a:rPr>
              <a:t>www.mfa.gov.lv</a:t>
            </a:r>
            <a:r>
              <a:rPr kumimoji="0" lang="lv-LV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03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533400"/>
            <a:ext cx="6705600" cy="914400"/>
          </a:xfrm>
        </p:spPr>
        <p:txBody>
          <a:bodyPr>
            <a:noAutofit/>
          </a:bodyPr>
          <a:lstStyle/>
          <a:p>
            <a:pPr algn="r"/>
            <a:r>
              <a:rPr lang="lv-LV" altLang="lv-LV" sz="3200" b="1" dirty="0">
                <a:latin typeface="Georgia" panose="02040502050405020303" pitchFamily="18" charset="0"/>
                <a:ea typeface="ヒラギノ角ゴ Pro W3" pitchFamily="125" charset="-128"/>
                <a:cs typeface="Times New Roman" panose="02020603050405020304" pitchFamily="18" charset="0"/>
              </a:rPr>
              <a:t>Kas ir </a:t>
            </a:r>
            <a:r>
              <a:rPr lang="lv-LV" altLang="lv-LV" sz="3200" b="1" dirty="0" smtClean="0">
                <a:latin typeface="Georgia" panose="02040502050405020303" pitchFamily="18" charset="0"/>
                <a:ea typeface="ヒラギノ角ゴ Pro W3" pitchFamily="125" charset="-128"/>
                <a:cs typeface="Times New Roman" panose="02020603050405020304" pitchFamily="18" charset="0"/>
              </a:rPr>
              <a:t>sankcijas</a:t>
            </a:r>
            <a:r>
              <a:rPr lang="lv-LV" sz="3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?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69831"/>
            <a:ext cx="8001000" cy="4354769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lv-LV" altLang="lv-LV" sz="28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Ārpolitikas instruments</a:t>
            </a:r>
          </a:p>
          <a:p>
            <a:pPr algn="just">
              <a:defRPr/>
            </a:pPr>
            <a:r>
              <a:rPr lang="lv-LV" altLang="lv-LV" sz="28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Reaģēt </a:t>
            </a:r>
            <a:r>
              <a:rPr lang="lv-LV" altLang="lv-LV" sz="2800" dirty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uz </a:t>
            </a:r>
            <a:r>
              <a:rPr lang="lv-LV" altLang="lv-LV" sz="28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izaicinājumiem starptautiskajai drošībai</a:t>
            </a:r>
            <a:r>
              <a:rPr lang="en-US" altLang="lv-LV" sz="28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,</a:t>
            </a:r>
            <a:r>
              <a:rPr lang="lv-LV" altLang="lv-LV" sz="28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 </a:t>
            </a:r>
            <a:r>
              <a:rPr lang="lv-LV" altLang="lv-LV" sz="2800" dirty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neizmantojot militāru </a:t>
            </a:r>
            <a:r>
              <a:rPr lang="lv-LV" altLang="lv-LV" sz="28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spēku</a:t>
            </a:r>
          </a:p>
          <a:p>
            <a:pPr algn="just">
              <a:defRPr/>
            </a:pPr>
            <a:endParaRPr lang="lv-LV" altLang="lv-LV" sz="2800" dirty="0" smtClean="0">
              <a:solidFill>
                <a:schemeClr val="tx1"/>
              </a:solidFill>
              <a:latin typeface="Times New Roman" pitchFamily="18" charset="0"/>
              <a:ea typeface="ヒラギノ角ゴ Pro W3" pitchFamily="125" charset="-128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altLang="lv-LV" sz="2800" dirty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Demokrātiskās iekārtas un cilvēktiesību ievērošanas </a:t>
            </a:r>
            <a:r>
              <a:rPr lang="lv-LV" altLang="lv-LV" sz="28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atbalstīšana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altLang="lv-LV" sz="28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Starptautiskās </a:t>
            </a:r>
            <a:r>
              <a:rPr lang="lv-LV" altLang="lv-LV" sz="2800" dirty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drošības </a:t>
            </a:r>
            <a:r>
              <a:rPr lang="lv-LV" altLang="lv-LV" sz="28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stiprināšana</a:t>
            </a:r>
            <a:endParaRPr lang="lv-LV" altLang="lv-LV" sz="2800" dirty="0">
              <a:solidFill>
                <a:schemeClr val="tx1"/>
              </a:solidFill>
              <a:latin typeface="Times New Roman" pitchFamily="18" charset="0"/>
              <a:ea typeface="ヒラギノ角ゴ Pro W3" pitchFamily="125" charset="-128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8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             ES sankciju jurisdikcija           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672" y="1295400"/>
            <a:ext cx="8229600" cy="4952992"/>
          </a:xfrm>
        </p:spPr>
        <p:txBody>
          <a:bodyPr>
            <a:normAutofit/>
          </a:bodyPr>
          <a:lstStyle/>
          <a:p>
            <a:endParaRPr lang="lv-LV" dirty="0" smtClean="0"/>
          </a:p>
          <a:p>
            <a:pPr algn="just">
              <a:defRPr/>
            </a:pPr>
            <a:r>
              <a:rPr lang="lv-LV" altLang="lv-LV" sz="2400" b="1" dirty="0" smtClean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Eiropas Savienības teritorijā</a:t>
            </a:r>
          </a:p>
          <a:p>
            <a:pPr algn="just">
              <a:defRPr/>
            </a:pPr>
            <a:r>
              <a:rPr lang="lv-LV" altLang="lv-LV" sz="2400" b="1" dirty="0" smtClean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Personas</a:t>
            </a:r>
            <a:r>
              <a:rPr lang="lv-LV" altLang="lv-LV" sz="2400" dirty="0" smtClean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 </a:t>
            </a:r>
            <a:r>
              <a:rPr lang="lv-LV" altLang="lv-LV" sz="2400" dirty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ES teritorijā vai ārpus tās, kurām ir kādas dalībvalsts valstspiederība</a:t>
            </a:r>
          </a:p>
          <a:p>
            <a:pPr algn="just">
              <a:defRPr/>
            </a:pPr>
            <a:r>
              <a:rPr lang="lv-LV" altLang="lv-LV" sz="2400" b="1" dirty="0" smtClean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Juridiskas personas, vienības </a:t>
            </a:r>
            <a:r>
              <a:rPr lang="lv-LV" altLang="lv-LV" sz="2400" b="1" dirty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vai </a:t>
            </a:r>
            <a:r>
              <a:rPr lang="lv-LV" altLang="lv-LV" sz="2400" b="1" dirty="0" smtClean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struktūras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lv-LV" altLang="lv-LV" sz="2400" dirty="0" smtClean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Kas reģistrētas </a:t>
            </a:r>
            <a:r>
              <a:rPr lang="lv-LV" altLang="lv-LV" sz="2400" dirty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vai izveidotas saskaņā ar kādas dalībvalsts tiesību </a:t>
            </a:r>
            <a:r>
              <a:rPr lang="lv-LV" altLang="lv-LV" sz="2400" dirty="0" smtClean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aktiem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lv-LV" altLang="lv-LV" sz="2400" dirty="0" smtClean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Saistībā </a:t>
            </a:r>
            <a:r>
              <a:rPr lang="lv-LV" altLang="lv-LV" sz="2400" dirty="0"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ar jebkādiem darījumiem, ko tās pilnīgi vai daļēji veic ES</a:t>
            </a:r>
          </a:p>
          <a:p>
            <a:pPr marL="0" indent="0">
              <a:buNone/>
            </a:pPr>
            <a:endParaRPr lang="lv-LV" sz="2400" i="1" dirty="0" smtClean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03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3"/>
          <p:cNvSpPr>
            <a:spLocks noGrp="1"/>
          </p:cNvSpPr>
          <p:nvPr>
            <p:ph type="ctrTitle"/>
          </p:nvPr>
        </p:nvSpPr>
        <p:spPr>
          <a:xfrm>
            <a:off x="2209800" y="351198"/>
            <a:ext cx="6553200" cy="628666"/>
          </a:xfrm>
        </p:spPr>
        <p:txBody>
          <a:bodyPr anchor="b">
            <a:noAutofit/>
          </a:bodyPr>
          <a:lstStyle/>
          <a:p>
            <a:r>
              <a:rPr lang="lv-LV" sz="3200" b="1" dirty="0" smtClean="0">
                <a:latin typeface="Georgia" panose="02040502050405020303" pitchFamily="18" charset="0"/>
              </a:rPr>
              <a:t>Sankciju veidi</a:t>
            </a:r>
            <a:endParaRPr lang="en-US" sz="3200" b="1" dirty="0">
              <a:latin typeface="Georgia" panose="02040502050405020303" pitchFamily="18" charset="0"/>
              <a:cs typeface="Times New Roman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09601" y="1957798"/>
            <a:ext cx="7848600" cy="444300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US" altLang="lv-LV" sz="2400" dirty="0">
              <a:solidFill>
                <a:schemeClr val="tx1"/>
              </a:solidFill>
              <a:latin typeface="Times New Roman" pitchFamily="18" charset="0"/>
              <a:ea typeface="ヒラギノ角ゴ Pro W3" pitchFamily="125" charset="-128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US" altLang="lv-LV" sz="2400" dirty="0" smtClean="0">
              <a:solidFill>
                <a:schemeClr val="tx1"/>
              </a:solidFill>
              <a:latin typeface="Times New Roman" pitchFamily="18" charset="0"/>
              <a:ea typeface="ヒラギノ角ゴ Pro W3" pitchFamily="125" charset="-128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lv-LV" altLang="lv-LV" sz="24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Ceļošanas ierobežojumi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lv-LV" altLang="lv-LV" sz="24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Finanšu ierobežojumi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lv-LV" altLang="lv-LV" sz="24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Civiltiesiskie ierobežojumi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lv-LV" altLang="lv-LV" sz="24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Preču </a:t>
            </a:r>
            <a:r>
              <a:rPr lang="lv-LV" altLang="lv-LV" sz="2400" dirty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aprites </a:t>
            </a:r>
            <a:r>
              <a:rPr lang="lv-LV" altLang="lv-LV" sz="24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ierobežojumi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lv-LV" altLang="lv-LV" sz="24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Tūrisma </a:t>
            </a:r>
            <a:r>
              <a:rPr lang="lv-LV" altLang="lv-LV" sz="2400" dirty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pakalpojumu </a:t>
            </a:r>
            <a:r>
              <a:rPr lang="lv-LV" altLang="lv-LV" sz="240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125" charset="-128"/>
                <a:cs typeface="Times New Roman" pitchFamily="18" charset="0"/>
              </a:rPr>
              <a:t>ierobežojumi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lv-LV" altLang="lv-LV" sz="2400" dirty="0" smtClean="0">
              <a:solidFill>
                <a:schemeClr val="tx1"/>
              </a:solidFill>
              <a:latin typeface="Times New Roman" pitchFamily="18" charset="0"/>
              <a:ea typeface="ヒラギノ角ゴ Pro W3" pitchFamily="125" charset="-128"/>
              <a:cs typeface="Times New Roman" pitchFamily="18" charset="0"/>
            </a:endParaRPr>
          </a:p>
          <a:p>
            <a:endParaRPr lang="lv-LV" sz="16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lv-LV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ES sankcijas pret Baltkrieviju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Reaģējot uz cilvēktiesību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pārkāpumiem,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pilsoniskās sabiedrības, demokrātiskās opozīcijas un žurnālistu vardarbīgu apspiešanu, Eiropas Savienība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noteikusi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sankcijas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 Baltkrieviju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2020.gada 1.oktobrī sankcijas pret 40 fiziskām personām;</a:t>
            </a: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2021.gada 4.jūnijā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ierobežojumi aviosatiksmei; </a:t>
            </a: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2021.gada 21.jūnijā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sankcijas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 78 fiziskām personām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juridiskām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personām;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2021.gada 24.jūnijā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sankcijas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naftas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kālija un tabakas ražošanas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sektoriem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2021.gada 2.decembrī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sankcijas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 17 fiziskām personām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juridiskām personām. 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41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ES sankcijas pret Baltkrieviju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Reaģējot uz Baltkrievijas iesaisti Krievijas militārajā agresijā pret Ukrainu, Eiropas Savienība ir noteikusi sankcijas pret Baltkrieviju.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2022.gada 2.martā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sankcijas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cita starpā – tabakas, minerālās degvielas (</a:t>
            </a:r>
            <a:r>
              <a:rPr 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mineral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fuels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dzels un metālu,  potaša, koka, cementa, gumijas (</a:t>
            </a:r>
            <a:r>
              <a:rPr 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rubber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produktiem; divējāda lietojuma precēm un tehnoloģijām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2022.gada 9.martā sankcijas pret B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elagroprombank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Bank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Dabrabyt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of the Republic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Belarus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(atslēgtas no SWIFT); transakciju liegums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</a:t>
            </a: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Belarus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u.c. finanšu sankcijas</a:t>
            </a:r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39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ES sankcijas pret </a:t>
            </a:r>
            <a:r>
              <a:rPr lang="lv-LV" sz="3200" b="1" dirty="0" smtClean="0">
                <a:latin typeface="Georgia" panose="02040502050405020303" pitchFamily="18" charset="0"/>
              </a:rPr>
              <a:t>Krieviju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Reaģējot uz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Krievijas militāro agresiju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pret Ukrainu, Eiropas Savienība ir noteikusi sankcijas pret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Krieviju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Šīs ir visātrāk pieņemtās un visplašākās Eiropas Savienības sankcijas.</a:t>
            </a:r>
          </a:p>
          <a:p>
            <a:pPr algn="just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2022.gada 23.februārī sankcijas pret:</a:t>
            </a:r>
          </a:p>
          <a:p>
            <a:pPr lvl="1"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fiziskām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personām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juridiskām personām - Internet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Rossiya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Promsvyazbank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VEB (</a:t>
            </a:r>
            <a:r>
              <a:rPr lang="lv-LV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Vnesheconombank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1"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336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Krievijas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deputātiem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Finanšu tirgus darījumiem (Krievijas, tās valdības, Centrālās bankas finansēšana).</a:t>
            </a:r>
          </a:p>
        </p:txBody>
      </p:sp>
    </p:spTree>
    <p:extLst>
      <p:ext uri="{BB962C8B-B14F-4D97-AF65-F5344CB8AC3E}">
        <p14:creationId xmlns:p14="http://schemas.microsoft.com/office/powerpoint/2010/main" val="429097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ES sankcijas pret </a:t>
            </a:r>
            <a:r>
              <a:rPr lang="lv-LV" sz="3200" b="1" dirty="0" smtClean="0">
                <a:latin typeface="Georgia" panose="02040502050405020303" pitchFamily="18" charset="0"/>
              </a:rPr>
              <a:t>Krieviju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2022.gada 24.februārī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sankcijas pret </a:t>
            </a:r>
            <a:r>
              <a:rPr lang="lv-LV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Doņetskas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Luhanskas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reģioniem: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 aizliegums;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Eksporta aizliegums;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nekustamā īpašuma iegāde, darījumi;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tūrisma pakalpojumu aizliegums.</a:t>
            </a:r>
          </a:p>
          <a:p>
            <a:pPr algn="just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320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1"/>
            <a:ext cx="176174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 smtClean="0">
                <a:latin typeface="Georgia" panose="02040502050405020303" pitchFamily="18" charset="0"/>
              </a:rPr>
              <a:t>ES sankcijas pret </a:t>
            </a:r>
            <a:r>
              <a:rPr lang="lv-LV" sz="3200" b="1" dirty="0" smtClean="0">
                <a:latin typeface="Georgia" panose="02040502050405020303" pitchFamily="18" charset="0"/>
              </a:rPr>
              <a:t>Krieviju</a:t>
            </a:r>
            <a:endParaRPr lang="lv-LV" sz="3200" b="1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2022.gada 25.februārī 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sankcijas pret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 fiziskām personām, </a:t>
            </a:r>
            <a:r>
              <a:rPr lang="lv-LV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t.sk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V.Putinu, S.Lavrovu;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Vīzu ierobežojumi;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Divējāda lietojuma precēm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tehnoloģijām; 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Tehnoloģijām,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varētu veicināt Krievijas militārās un tehnoloģiskās jaudas palielināšanu vai aizsardzības un drošības sektora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attīstību;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Publiska finansējuma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publiskas finansiālās palīdzības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tirdzniecībai ar Krieviju vai ieguldījumiem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Krievijā sniegšanai;</a:t>
            </a:r>
          </a:p>
          <a:p>
            <a:pPr lvl="1" algn="just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un tehnoloģijas, kas lietojamas naftas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ieguvei;</a:t>
            </a:r>
          </a:p>
          <a:p>
            <a:pPr lvl="1" algn="just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un tehnoloģijas saistībā ar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aviāciju;</a:t>
            </a:r>
          </a:p>
          <a:p>
            <a:pPr lvl="1" algn="just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Pārvedami vērtspapīri, naudas tirgus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instrumenti;</a:t>
            </a:r>
          </a:p>
          <a:p>
            <a:pPr lvl="1" algn="just"/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Noguldījumiem,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pārsniedz 100 000 </a:t>
            </a:r>
            <a:r>
              <a:rPr lang="lv-LV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EUR.</a:t>
            </a:r>
          </a:p>
          <a:p>
            <a:pPr lvl="1" algn="just"/>
            <a:endPara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864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0C0FDE94D101494BBE2C6AAC3DC838F7" ma:contentTypeVersion="1" ma:contentTypeDescription="Izveidot jaunu dokumentu." ma:contentTypeScope="" ma:versionID="40a9afc1ca0a8626351b1d4a6c25e8e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3dbecf5d7db408d19abbd440ff5617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ākuma datuma plānošana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Beigu datuma plānošana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AC770A-1D76-4737-ADF3-1E416AA1293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135552-5E80-4E0B-B3FC-B312D14599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4BFC18-55C4-4BE3-ADFF-ED6D40668E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8833</TotalTime>
  <Words>678</Words>
  <Application>Microsoft Office PowerPoint</Application>
  <PresentationFormat>On-screen Show (4:3)</PresentationFormat>
  <Paragraphs>124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Georgia</vt:lpstr>
      <vt:lpstr>Times New Roman</vt:lpstr>
      <vt:lpstr>Wingdings</vt:lpstr>
      <vt:lpstr>ヒラギノ角ゴ Pro W3</vt:lpstr>
      <vt:lpstr>Office Theme</vt:lpstr>
      <vt:lpstr>PowerPoint Presentation</vt:lpstr>
      <vt:lpstr>Kas ir sankcijas?</vt:lpstr>
      <vt:lpstr>             ES sankciju jurisdikcija           </vt:lpstr>
      <vt:lpstr>Sankciju veidi</vt:lpstr>
      <vt:lpstr>ES sankcijas pret Baltkrieviju</vt:lpstr>
      <vt:lpstr>ES sankcijas pret Baltkrieviju</vt:lpstr>
      <vt:lpstr>ES sankcijas pret Krieviju</vt:lpstr>
      <vt:lpstr>ES sankcijas pret Krieviju</vt:lpstr>
      <vt:lpstr>ES sankcijas pret Krieviju</vt:lpstr>
      <vt:lpstr>ES sankcijas pret Krieviju</vt:lpstr>
      <vt:lpstr>ES sankcijas pret Krieviju</vt:lpstr>
      <vt:lpstr>ES sankcijas pret Krieviju</vt:lpstr>
      <vt:lpstr>ES sankcijas pret Krieviju</vt:lpstr>
      <vt:lpstr>PowerPoint Presentation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Sabine Janisela</cp:lastModifiedBy>
  <cp:revision>466</cp:revision>
  <cp:lastPrinted>2018-12-13T07:19:33Z</cp:lastPrinted>
  <dcterms:created xsi:type="dcterms:W3CDTF">2006-08-16T00:00:00Z</dcterms:created>
  <dcterms:modified xsi:type="dcterms:W3CDTF">2022-03-16T18:59:36Z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0x0101000C0FDE94D101494BBE2C6AAC3DC838F7</vt:lpwstr>
  </property>
</Properties>
</file>